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4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5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2"/>
  </p:notesMasterIdLst>
  <p:sldIdLst>
    <p:sldId id="294" r:id="rId3"/>
    <p:sldId id="637" r:id="rId4"/>
    <p:sldId id="638" r:id="rId5"/>
    <p:sldId id="716" r:id="rId6"/>
    <p:sldId id="641" r:id="rId7"/>
    <p:sldId id="642" r:id="rId8"/>
    <p:sldId id="664" r:id="rId9"/>
    <p:sldId id="660" r:id="rId10"/>
    <p:sldId id="661" r:id="rId11"/>
    <p:sldId id="445" r:id="rId12"/>
    <p:sldId id="584" r:id="rId13"/>
    <p:sldId id="659" r:id="rId14"/>
    <p:sldId id="600" r:id="rId15"/>
    <p:sldId id="678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585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694" r:id="rId33"/>
    <p:sldId id="707" r:id="rId34"/>
    <p:sldId id="586" r:id="rId35"/>
    <p:sldId id="627" r:id="rId36"/>
    <p:sldId id="628" r:id="rId37"/>
    <p:sldId id="700" r:id="rId38"/>
    <p:sldId id="702" r:id="rId39"/>
    <p:sldId id="703" r:id="rId40"/>
    <p:sldId id="704" r:id="rId41"/>
    <p:sldId id="701" r:id="rId42"/>
    <p:sldId id="706" r:id="rId43"/>
    <p:sldId id="587" r:id="rId44"/>
    <p:sldId id="705" r:id="rId45"/>
    <p:sldId id="588" r:id="rId46"/>
    <p:sldId id="710" r:id="rId47"/>
    <p:sldId id="715" r:id="rId48"/>
    <p:sldId id="714" r:id="rId49"/>
    <p:sldId id="655" r:id="rId50"/>
    <p:sldId id="712" r:id="rId5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44C404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9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1272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2018/5/31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LINEのSETに見る、アジャイルの活用事例についてご紹介させていただきます。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4:37</a:t>
            </a:r>
            <a:endParaRPr kumimoji="1" lang="ja-JP" altLang="en-US" sz="1200" b="0" i="0" dirty="0" smtClean="0">
              <a:latin typeface="ヒラギノ角ゴ Pro W6"/>
              <a:ea typeface="ヒラギノ角ゴ Pro W6"/>
              <a:cs typeface="ヒラギノ角ゴ Pro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「ミッション」という言葉は、「プロダクト企画」や「ソフトウェア開発プロジェクト」に置き換えていただいても問題ありません。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発見と言語化</a:t>
            </a:r>
            <a:endParaRPr kumimoji="1" lang="en-US" altLang="ja-JP" dirty="0" smtClean="0"/>
          </a:p>
          <a:p>
            <a:r>
              <a:rPr kumimoji="1" lang="en-US" altLang="ja-JP" dirty="0" smtClean="0"/>
              <a:t>KPI</a:t>
            </a:r>
            <a:r>
              <a:rPr kumimoji="1" lang="ja-JP" altLang="en-US" dirty="0" smtClean="0"/>
              <a:t>による客観化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12:00-12:30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⭐️ここは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分以内で簡単に流す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これらは、今後のプロセス改善のための布石として活用することもできます。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１月で得た知識で合意まで持ち込める。自動テストならね。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18:00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（説明あり）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1:30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23339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24:00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26:00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262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⭐️</a:t>
            </a:r>
            <a:r>
              <a:rPr kumimoji="1" lang="en-US" altLang="ja-JP" dirty="0" smtClean="0"/>
              <a:t>28:30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1:30-1:40</a:t>
            </a:r>
            <a:endParaRPr kumimoji="1" lang="ja-JP" altLang="en-US" sz="1200" b="0" i="0" dirty="0">
              <a:latin typeface="ヒラギノ角ゴ Pro W6"/>
              <a:ea typeface="ヒラギノ角ゴ Pro W6"/>
              <a:cs typeface="ヒラギノ角ゴ Pro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アジャイルコーチとしてのこれまでの知識・経験を、具体的にどのように活用していったのかを、事例をベースに紹介していきます。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2018年5月31日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2018/5/31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2018/5/31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2018年5月31日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2018/5/31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2018/5/31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2018/5/31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2018/5/31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NUL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image" Target="../media/image24.png"/><Relationship Id="rId5" Type="http://schemas.openxmlformats.org/officeDocument/2006/relationships/hyperlink" Target="http://agilemanifesto.org/iso/ja/principles.html" TargetMode="External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2018年5月31日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06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01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8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r>
              <a:rPr lang="ja-JP" altLang="en-US" sz="480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プロダクトオーナーシップ編</a:t>
            </a:r>
            <a:r>
              <a:rPr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endParaRPr lang="ja-JP" altLang="en-US" sz="48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94"/>
    </mc:Choice>
    <mc:Fallback xmlns="">
      <p:transition spd="slow" advTm="2049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0"/>
    </mc:Choice>
    <mc:Fallback xmlns="">
      <p:transition spd="slow" advTm="578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02" y="4652138"/>
            <a:ext cx="2616397" cy="22058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71"/>
    </mc:Choice>
    <mc:Fallback xmlns="">
      <p:transition spd="slow" advTm="3717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99"/>
    </mc:Choice>
    <mc:Fallback xmlns="">
      <p:transition spd="slow" advTm="5609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ユーザーストーリーマッピング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455" y="3516358"/>
            <a:ext cx="3162115" cy="23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11"/>
    </mc:Choice>
    <mc:Fallback xmlns="">
      <p:transition spd="slow" advTm="3211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89"/>
    </mc:Choice>
    <mc:Fallback xmlns="">
      <p:transition spd="slow" advTm="2298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51"/>
    </mc:Choice>
    <mc:Fallback xmlns="">
      <p:transition spd="slow" advTm="2875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99"/>
    </mc:Choice>
    <mc:Fallback xmlns="">
      <p:transition spd="slow" advTm="4019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07"/>
    </mc:Choice>
    <mc:Fallback xmlns="">
      <p:transition spd="slow" advTm="5540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09"/>
    </mc:Choice>
    <mc:Fallback xmlns="">
      <p:transition spd="slow" advTm="26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障害頻度と金銭的被害の大きさ</a:t>
            </a:r>
            <a:r>
              <a:rPr lang="ja-JP" altLang="en-US" sz="2800" dirty="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障害</a:t>
            </a:r>
            <a:r>
              <a:rPr lang="ja-JP" altLang="en-US" sz="2800" dirty="0">
                <a:solidFill>
                  <a:srgbClr val="7F7F7F"/>
                </a:solidFill>
              </a:rPr>
              <a:t>検知速度</a:t>
            </a:r>
            <a:r>
              <a:rPr lang="ja-JP" altLang="en-US" sz="2800" dirty="0" smtClean="0">
                <a:solidFill>
                  <a:srgbClr val="7F7F7F"/>
                </a:solidFill>
              </a:rPr>
              <a:t>の向上</a:t>
            </a:r>
            <a:r>
              <a:rPr lang="ja-JP" altLang="en-US" sz="2800" dirty="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 dirty="0">
                <a:solidFill>
                  <a:srgbClr val="7F7F7F"/>
                </a:solidFill>
              </a:rPr>
              <a:t>の</a:t>
            </a:r>
            <a:r>
              <a:rPr lang="ja-JP" altLang="en-US" sz="2800" dirty="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dirty="0" smtClean="0">
                <a:solidFill>
                  <a:srgbClr val="0AC200"/>
                </a:solidFill>
              </a:rPr>
              <a:t>自律的かつ適切</a:t>
            </a:r>
            <a:r>
              <a:rPr lang="ja-JP" altLang="en-US" sz="2800" dirty="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 dirty="0">
                <a:solidFill>
                  <a:srgbClr val="7F7F7F"/>
                </a:solidFill>
              </a:rPr>
              <a:t>を</a:t>
            </a:r>
            <a:r>
              <a:rPr lang="ja-JP" altLang="en-US" sz="2800" dirty="0" smtClean="0">
                <a:solidFill>
                  <a:srgbClr val="7F7F7F"/>
                </a:solidFill>
              </a:rPr>
              <a:t>書ける土壌づくり</a:t>
            </a:r>
            <a:endParaRPr lang="ja-JP" altLang="en-US" sz="2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01"/>
    </mc:Choice>
    <mc:Fallback xmlns="">
      <p:transition spd="slow" advTm="3400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提案を繰り返しながら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を設定し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43"/>
    </mc:Choice>
    <mc:Fallback xmlns="">
      <p:transition spd="slow" advTm="44543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4000" dirty="0" smtClean="0">
                <a:solidFill>
                  <a:srgbClr val="0AC200"/>
                </a:solidFill>
              </a:rPr>
              <a:t>発見と言語化</a:t>
            </a:r>
            <a:endParaRPr lang="ja-JP" altLang="en-US" sz="4000" dirty="0">
              <a:solidFill>
                <a:srgbClr val="0AC200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4000" dirty="0" smtClean="0">
                <a:solidFill>
                  <a:srgbClr val="0AC200"/>
                </a:solidFill>
              </a:rPr>
              <a:t>共通認識の構築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75"/>
    </mc:Choice>
    <mc:Fallback xmlns="">
      <p:transition spd="slow" advTm="76975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9"/>
    </mc:Choice>
    <mc:Fallback xmlns="">
      <p:transition spd="slow" advTm="886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88"/>
    </mc:Choice>
    <mc:Fallback xmlns="">
      <p:transition spd="slow" advTm="12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9"/>
    </mc:Choice>
    <mc:Fallback xmlns="">
      <p:transition spd="slow" advTm="15769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60"/>
    </mc:Choice>
    <mc:Fallback xmlns="">
      <p:transition spd="slow" advTm="2786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93"/>
    </mc:Choice>
    <mc:Fallback xmlns="">
      <p:transition spd="slow" advTm="33293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09"/>
    </mc:Choice>
    <mc:Fallback xmlns="">
      <p:transition spd="slow" advTm="35109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では実際に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行っているのか？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10"/>
    </mc:Choice>
    <mc:Fallback xmlns="">
      <p:transition spd="slow" advTm="1971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5"/>
    </mc:Choice>
    <mc:Fallback xmlns="">
      <p:transition spd="slow" advTm="30215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2"/>
    </mc:Choice>
    <mc:Fallback xmlns="">
      <p:transition spd="slow" advTm="2592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93"/>
    </mc:Choice>
    <mc:Fallback xmlns="">
      <p:transition spd="slow" advTm="32693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08"/>
    </mc:Choice>
    <mc:Fallback xmlns="">
      <p:transition spd="slow" advTm="11708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84"/>
    </mc:Choice>
    <mc:Fallback xmlns="">
      <p:transition spd="slow" advTm="26884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42"/>
    </mc:Choice>
    <mc:Fallback xmlns="">
      <p:transition spd="slow" advTm="2134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00"/>
    </mc:Choice>
    <mc:Fallback xmlns="">
      <p:transition spd="slow" advTm="40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21253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48"/>
    </mc:Choice>
    <mc:Fallback xmlns="">
      <p:transition spd="slow" advTm="83648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736942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69"/>
    </mc:Choice>
    <mc:Fallback xmlns="">
      <p:transition spd="slow" advTm="109369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825"/>
    </mc:Choice>
    <mc:Fallback xmlns="">
      <p:transition spd="slow" advTm="10082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3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05"/>
    </mc:Choice>
    <mc:Fallback xmlns="">
      <p:transition spd="slow" advTm="39705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20000"/>
          </a:bodyPr>
          <a:lstStyle/>
          <a:p>
            <a:pPr algn="ctr"/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9"/>
    </mc:Choice>
    <mc:Fallback xmlns="">
      <p:transition spd="slow" advTm="36729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63"/>
    </mc:Choice>
    <mc:Fallback xmlns="">
      <p:transition spd="slow" advTm="14963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70"/>
    </mc:Choice>
    <mc:Fallback xmlns="">
      <p:transition spd="slow" advTm="8267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00"/>
    </mc:Choice>
    <mc:Fallback xmlns="">
      <p:transition spd="slow" advTm="101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2"/>
    </mc:Choice>
    <mc:Fallback xmlns="">
      <p:transition spd="slow" advTm="34622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行動基準：ビジネスの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9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56"/>
    </mc:Choice>
    <mc:Fallback xmlns="">
      <p:transition spd="slow" advTm="9556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（再掲）私のミッション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0643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2"/>
    </mc:Choice>
    <mc:Fallback xmlns="">
      <p:transition spd="slow" advTm="13602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  <a:effectLst>
            <a:softEdge rad="762000"/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66"/>
    </mc:Choice>
    <mc:Fallback xmlns="">
      <p:transition spd="slow" advTm="8976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805" y="1161901"/>
            <a:ext cx="7910391" cy="51984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96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lang="en-US" altLang="ja-JP" sz="9600" b="1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5"/>
    </mc:Choice>
    <mc:Fallback xmlns="">
      <p:transition spd="slow" advTm="8005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私に任されたミッション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5"/>
    </mc:Choice>
    <mc:Fallback xmlns="">
      <p:transition spd="slow" advTm="2060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oftware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プロセス改善も行う役職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56"/>
    </mc:Choice>
    <mc:Fallback xmlns="">
      <p:transition spd="slow" advTm="2615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新入社員が変革をリードするための環境づくり。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当時は新入社員で、知識が必要でした。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関係者間で、責務・課題認識にズレ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混乱があった。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遭遇した課題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20"/>
    </mc:Choice>
    <mc:Fallback xmlns="">
      <p:transition spd="slow" advTm="50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　定期的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　トライアル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　何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42"/>
    </mc:Choice>
    <mc:Fallback xmlns="">
      <p:transition spd="slow" advTm="37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5.2|1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5.2|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1.2"/>
</p:tagLst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2656</TotalTime>
  <Words>1433</Words>
  <Application>Microsoft Macintosh PowerPoint</Application>
  <PresentationFormat>画面に合わせる (4:3)</PresentationFormat>
  <Paragraphs>393</Paragraphs>
  <Slides>49</Slides>
  <Notes>47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49</vt:i4>
      </vt:variant>
    </vt:vector>
  </HeadingPairs>
  <TitlesOfParts>
    <vt:vector size="59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 W6</vt:lpstr>
      <vt:lpstr>ヒラギノ角ゴ ProN W6</vt:lpstr>
      <vt:lpstr>Arial</vt:lpstr>
      <vt:lpstr>Office テーマ</vt:lpstr>
      <vt:lpstr>1_Office テーマ</vt:lpstr>
      <vt:lpstr> An Agile Way  As an SET  At LINE </vt:lpstr>
      <vt:lpstr>今回のテーマ</vt:lpstr>
      <vt:lpstr>裏テーマ</vt:lpstr>
      <vt:lpstr>伊藤　宏幸（The HIRO）</vt:lpstr>
      <vt:lpstr>PowerPoint プレゼンテーション</vt:lpstr>
      <vt:lpstr>私に任されたミッション</vt:lpstr>
      <vt:lpstr>SETとは</vt:lpstr>
      <vt:lpstr>遭遇した課題</vt:lpstr>
      <vt:lpstr>解決方針</vt:lpstr>
      <vt:lpstr>アジェンダ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まとめ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（補足）更なる活用例</vt:lpstr>
      <vt:lpstr>結果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インパクトを与える</vt:lpstr>
      <vt:lpstr>結果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行動基準：ビジネスの”3 KPIs”</vt:lpstr>
      <vt:lpstr>（再掲）私のミッション</vt:lpstr>
      <vt:lpstr>私の回答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4193</cp:revision>
  <dcterms:created xsi:type="dcterms:W3CDTF">2016-11-21T06:16:44Z</dcterms:created>
  <dcterms:modified xsi:type="dcterms:W3CDTF">2018-05-31T01:16:17Z</dcterms:modified>
</cp:coreProperties>
</file>